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5"/>
  </p:notesMasterIdLst>
  <p:handoutMasterIdLst>
    <p:handoutMasterId r:id="rId16"/>
  </p:handoutMasterIdLst>
  <p:sldIdLst>
    <p:sldId id="271" r:id="rId2"/>
    <p:sldId id="263" r:id="rId3"/>
    <p:sldId id="264" r:id="rId4"/>
    <p:sldId id="268" r:id="rId5"/>
    <p:sldId id="265" r:id="rId6"/>
    <p:sldId id="266" r:id="rId7"/>
    <p:sldId id="267" r:id="rId8"/>
    <p:sldId id="270" r:id="rId9"/>
    <p:sldId id="275" r:id="rId10"/>
    <p:sldId id="274" r:id="rId11"/>
    <p:sldId id="273" r:id="rId12"/>
    <p:sldId id="276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A1B49-0C6A-44C5-ABD2-075B3143E387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ACF08-A7C7-43D6-80F7-55B1EA5FE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4833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5509E5-BC78-4B9D-8990-09E3A3EE87C2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CACD2-25D4-419B-88FE-CC5D1EEB3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0700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2322B-C245-4813-AF64-E7F1524BBEED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A148-A96C-46EA-9EDF-BA0DB9401684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F5936-BAFF-44B3-8E72-CE142DFE697C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97EB9-7B62-4E18-9E49-33237B6BA512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D05A-5E65-4312-A1AA-26A457B41B73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CA0A-FC05-496B-A9D1-E60975D8726C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3FDCE-82B4-4704-ADE5-BAC807469F44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B3EF4-6B6A-403B-9F83-68FD1E0132C6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EF388-B160-485C-B7EB-A98C7A6E0681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C2F2C-1FBD-4D62-8148-C1757966AE12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D5761D1-53F8-405E-B2B7-43FCBF854B09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1269B75-2D3E-4D88-8495-2937430350BB}" type="datetime1">
              <a:rPr lang="en-US" smtClean="0"/>
              <a:t>10/31/2023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10149658" cy="202474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36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		Generative Adversarial Network(GAN)</a:t>
            </a:r>
            <a:endParaRPr lang="en-US" sz="36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hare Tec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5246" y="3318610"/>
            <a:ext cx="5194663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Afia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Anjum                    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Id- 2014751124</a:t>
            </a:r>
          </a:p>
          <a:p>
            <a:pPr>
              <a:lnSpc>
                <a:spcPct val="15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Zinia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Binte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Jamal           Id-2014751131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Farjana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Sultana Rafi     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Id-2014751143</a:t>
            </a:r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Sanzida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Akter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Chadne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Id-2014751147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63246" y="3586481"/>
            <a:ext cx="44108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Guided By</a:t>
            </a:r>
          </a:p>
          <a:p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Mrinmoy Biswas Akash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Lecturer </a:t>
            </a:r>
            <a:r>
              <a:rPr lang="en-US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of CSE </a:t>
            </a: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</a:t>
            </a:r>
          </a:p>
          <a:p>
            <a:endParaRPr lang="en-US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Nourin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Jahan Misho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CSE department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33A25-905E-55A6-3ABC-BBA36AF26D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36407" y="0"/>
            <a:ext cx="2042343" cy="2024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91257" y="6247538"/>
            <a:ext cx="365760" cy="365760"/>
          </a:xfrm>
          <a:noFill/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28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3600" b="1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				               	</a:t>
            </a:r>
            <a:r>
              <a:rPr lang="en-US" sz="40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Disadvantages</a:t>
            </a:r>
            <a:endParaRPr lang="en-US" sz="40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hare Tec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2698" y="1441908"/>
            <a:ext cx="59566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isadvantages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Generative Adversarial Networks (GANs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Collapse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generate repetitive output. 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Instability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Finding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right balance in training can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challenging.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Dependency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 high-quality training data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 can be tricky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058" y="2171699"/>
            <a:ext cx="5196115" cy="29228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68342" y="5546128"/>
            <a:ext cx="3513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8:Making Fake Image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82251" y="6216902"/>
            <a:ext cx="365760" cy="365760"/>
          </a:xfrm>
          <a:noFill/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3600" b="1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				                 	  </a:t>
            </a:r>
            <a:r>
              <a:rPr lang="en-US" sz="44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Future Trends</a:t>
            </a:r>
            <a:endParaRPr lang="en-US" sz="44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hare Tec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4415" y="1959429"/>
            <a:ext cx="82034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Trends Data Augmentation: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can enhance datasets for better data mining results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help identify outliers in data,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valuable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fraud detection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Imbalanced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Handling: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address class imbalance issues in data mining.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98722" y="6247538"/>
            <a:ext cx="365760" cy="365760"/>
          </a:xfrm>
          <a:noFill/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7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44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					                  Conclusion</a:t>
            </a:r>
            <a:endParaRPr lang="en-US" sz="44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hare Tec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8456" y="1763486"/>
            <a:ext cx="892193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are a potent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machine-learning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enable the creation of realistic data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include image generation, style transfer, data augmentation, and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fake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like mode collapse prompt ongoing research and development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Researchers continuously work on new GAN variants and techniques to overcome these challenges.</a:t>
            </a:r>
          </a:p>
          <a:p>
            <a:pPr algn="just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22522" y="6247538"/>
            <a:ext cx="365760" cy="365760"/>
          </a:xfrm>
          <a:noFill/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4547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8456" y="1763486"/>
            <a:ext cx="892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</p:txBody>
      </p:sp>
      <p:pic>
        <p:nvPicPr>
          <p:cNvPr id="1026" name="Picture 2" descr="Thank You Images – Browse 248,720 Stock Photos, Vectors, and Video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734"/>
            <a:ext cx="12192000" cy="68687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73322" y="6370320"/>
            <a:ext cx="365760" cy="365760"/>
          </a:xfrm>
          <a:noFill/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39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4400" b="1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					                   </a:t>
            </a:r>
            <a:r>
              <a:rPr lang="en-US" sz="44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Outline</a:t>
            </a:r>
            <a:endParaRPr lang="en-US" sz="44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hare Tec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3083" y="1205291"/>
            <a:ext cx="3924301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900">
                <a:srgbClr val="FEFEFE"/>
              </a:gs>
              <a:gs pos="0">
                <a:schemeClr val="accent2">
                  <a:lumMod val="0"/>
                  <a:lumOff val="100000"/>
                </a:schemeClr>
              </a:gs>
              <a:gs pos="83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83083" y="1852943"/>
            <a:ext cx="3924299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900">
                <a:srgbClr val="FEFEFE"/>
              </a:gs>
              <a:gs pos="0">
                <a:schemeClr val="accent2">
                  <a:lumMod val="0"/>
                  <a:lumOff val="100000"/>
                </a:schemeClr>
              </a:gs>
              <a:gs pos="83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Basic GAN architecture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3082" y="2527488"/>
            <a:ext cx="3924299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900">
                <a:srgbClr val="FEFEFE"/>
              </a:gs>
              <a:gs pos="0">
                <a:schemeClr val="accent2">
                  <a:lumMod val="0"/>
                  <a:lumOff val="100000"/>
                </a:schemeClr>
              </a:gs>
              <a:gs pos="83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Process and Method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83082" y="3193236"/>
            <a:ext cx="3924299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900">
                <a:srgbClr val="FEFEFE"/>
              </a:gs>
              <a:gs pos="0">
                <a:schemeClr val="accent2">
                  <a:lumMod val="0"/>
                  <a:lumOff val="100000"/>
                </a:schemeClr>
              </a:gs>
              <a:gs pos="83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Real World Example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83082" y="3867781"/>
            <a:ext cx="3924299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900">
                <a:srgbClr val="FEFEFE"/>
              </a:gs>
              <a:gs pos="0">
                <a:schemeClr val="accent2">
                  <a:lumMod val="0"/>
                  <a:lumOff val="100000"/>
                </a:schemeClr>
              </a:gs>
              <a:gs pos="83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3082" y="4499290"/>
            <a:ext cx="3924299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900">
                <a:srgbClr val="FEFEFE"/>
              </a:gs>
              <a:gs pos="0">
                <a:schemeClr val="accent2">
                  <a:lumMod val="0"/>
                  <a:lumOff val="100000"/>
                </a:schemeClr>
              </a:gs>
              <a:gs pos="83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Disadvantages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3081" y="5159886"/>
            <a:ext cx="3924299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900">
                <a:srgbClr val="FEFEFE"/>
              </a:gs>
              <a:gs pos="0">
                <a:schemeClr val="accent2">
                  <a:lumMod val="0"/>
                  <a:lumOff val="100000"/>
                </a:schemeClr>
              </a:gs>
              <a:gs pos="83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Future Trends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83080" y="5865106"/>
            <a:ext cx="3924299" cy="52322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900">
                <a:srgbClr val="FEFEFE"/>
              </a:gs>
              <a:gs pos="0">
                <a:schemeClr val="accent2">
                  <a:lumMod val="0"/>
                  <a:lumOff val="100000"/>
                </a:schemeClr>
              </a:gs>
              <a:gs pos="83000">
                <a:schemeClr val="accent2">
                  <a:lumMod val="100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22522" y="6205446"/>
            <a:ext cx="365760" cy="365760"/>
          </a:xfrm>
          <a:noFill/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6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36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                                     </a:t>
            </a:r>
            <a:r>
              <a:rPr lang="en-US" sz="44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Introduction</a:t>
            </a:r>
            <a:endParaRPr lang="en-US" sz="44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hare Tec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900" y="2185301"/>
            <a:ext cx="4470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architecture.</a:t>
            </a:r>
          </a:p>
          <a:p>
            <a:pPr marL="342900" indent="-342900">
              <a:buAutoNum type="arabicPeriod"/>
            </a:pP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Consists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two neural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networks.</a:t>
            </a:r>
          </a:p>
          <a:p>
            <a:pPr lvl="0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GANs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designed to produce new, synthetic data with the aim of imitating a known data distribution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A diagram of a sample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5651500" y="1385284"/>
            <a:ext cx="4952999" cy="2018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diagram of a sample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5651499" y="3923037"/>
            <a:ext cx="4953000" cy="2152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own Arrow 2"/>
          <p:cNvSpPr/>
          <p:nvPr/>
        </p:nvSpPr>
        <p:spPr>
          <a:xfrm>
            <a:off x="7912099" y="3403600"/>
            <a:ext cx="355602" cy="335973"/>
          </a:xfrm>
          <a:prstGeom prst="downArrow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16700" y="6190305"/>
            <a:ext cx="382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1 : Putting data for GAN system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84422" y="6190305"/>
            <a:ext cx="365760" cy="393375"/>
          </a:xfrm>
          <a:noFill/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6302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81481E-6 L -1.66667E-6 4.81481E-6 C 0.00026 0.01227 0.00039 0.02454 0.00104 0.03704 C 0.00104 0.03935 0.00169 0.0419 0.00209 0.04444 C 0.00235 0.04745 0.00274 0.05046 0.00313 0.0537 C 0.00274 0.05972 0.00248 0.06597 0.00209 0.07222 C 0.00078 0.08727 0.00104 0.07384 0.00104 0.08333 L 0.00104 0.08333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000000"/>
              </a:buClr>
              <a:buSzPts val="3600"/>
              <a:defRPr/>
            </a:pPr>
            <a:r>
              <a:rPr lang="en-US" sz="3600" b="1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					            </a:t>
            </a:r>
          </a:p>
          <a:p>
            <a:pPr>
              <a:buClr>
                <a:srgbClr val="000000"/>
              </a:buClr>
              <a:buSzPts val="3600"/>
              <a:defRPr/>
            </a:pPr>
            <a:r>
              <a:rPr lang="en-US" sz="4400" b="1" kern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 </a:t>
            </a:r>
            <a:r>
              <a:rPr lang="en-US" sz="4400" b="1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                        </a:t>
            </a:r>
            <a:r>
              <a:rPr lang="en-US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Basic </a:t>
            </a:r>
            <a:r>
              <a:rPr lang="en-US" sz="4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GAN architecture</a:t>
            </a:r>
          </a:p>
          <a:p>
            <a:pPr lvl="0">
              <a:buClr>
                <a:srgbClr val="000000"/>
              </a:buClr>
              <a:buSzPts val="3600"/>
              <a:defRPr/>
            </a:pPr>
            <a:endParaRPr lang="en-US" sz="36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hare Tec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5394" y="1828800"/>
            <a:ext cx="563009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 (GANs) consist of two components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The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 gains proficiency in producing credible data. The produced instances serve as the discriminator's negative training examples.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generator's bogus data is distinguished from actual data via the discriminator. When the generator generates outcomes that are not credible, the discriminator penalizes it.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86" y="1959430"/>
            <a:ext cx="5596614" cy="32787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9337" y="5615634"/>
            <a:ext cx="4049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2:Basic GAN architecture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66340" y="6148325"/>
            <a:ext cx="365760" cy="365760"/>
          </a:xfrm>
          <a:noFill/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8476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4400" b="1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			           	 </a:t>
            </a:r>
            <a:r>
              <a:rPr lang="en-US" sz="44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Process and Method</a:t>
            </a:r>
            <a:endParaRPr lang="en-US" sz="44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hare Tec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7700" y="1784590"/>
            <a:ext cx="10223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Gather the relevant dataset (Real Data for training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 the data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an appropriate GAN architecture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the GAN's generator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generator attempts to generate data that fools the discriminator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discriminator tries to correctly identify real from fake data.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660622" y="6247538"/>
            <a:ext cx="365760" cy="365760"/>
          </a:xfrm>
          <a:noFill/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</a:rPr>
              <a:pPr/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50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4400" b="1" kern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			           	 </a:t>
            </a:r>
            <a:r>
              <a:rPr lang="en-US" sz="4400" b="1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    </a:t>
            </a:r>
            <a:r>
              <a:rPr lang="en-US" sz="44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Process </a:t>
            </a:r>
            <a:r>
              <a:rPr lang="en-US" sz="4400" b="1" kern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and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A diagram of a diagram&#10;&#10;Description automatically generated with medium confidence"/>
          <p:cNvPicPr/>
          <p:nvPr/>
        </p:nvPicPr>
        <p:blipFill>
          <a:blip r:embed="rId2"/>
          <a:stretch>
            <a:fillRect/>
          </a:stretch>
        </p:blipFill>
        <p:spPr>
          <a:xfrm>
            <a:off x="1236344" y="1729422"/>
            <a:ext cx="3183256" cy="176307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82749" y="1898926"/>
            <a:ext cx="3766503" cy="1574800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/>
          <p:cNvPicPr/>
          <p:nvPr/>
        </p:nvPicPr>
        <p:blipFill>
          <a:blip r:embed="rId4"/>
          <a:stretch>
            <a:fillRect/>
          </a:stretch>
        </p:blipFill>
        <p:spPr>
          <a:xfrm>
            <a:off x="6082749" y="4323341"/>
            <a:ext cx="3766503" cy="1366811"/>
          </a:xfrm>
          <a:prstGeom prst="rect">
            <a:avLst/>
          </a:prstGeom>
        </p:spPr>
      </p:pic>
      <p:pic>
        <p:nvPicPr>
          <p:cNvPr id="9" name="Picture 8" descr="A diagram of a fake data distribution&#10;&#10;Description automatically generated"/>
          <p:cNvPicPr/>
          <p:nvPr/>
        </p:nvPicPr>
        <p:blipFill>
          <a:blip r:embed="rId5"/>
          <a:stretch>
            <a:fillRect/>
          </a:stretch>
        </p:blipFill>
        <p:spPr>
          <a:xfrm>
            <a:off x="1011872" y="4323341"/>
            <a:ext cx="3632199" cy="1257299"/>
          </a:xfrm>
          <a:prstGeom prst="rect">
            <a:avLst/>
          </a:prstGeom>
        </p:spPr>
      </p:pic>
      <p:sp>
        <p:nvSpPr>
          <p:cNvPr id="2" name="Down Arrow 1"/>
          <p:cNvSpPr/>
          <p:nvPr/>
        </p:nvSpPr>
        <p:spPr>
          <a:xfrm rot="16200000">
            <a:off x="4474130" y="2556431"/>
            <a:ext cx="437039" cy="546100"/>
          </a:xfrm>
          <a:prstGeom prst="downArrow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rved Left Arrow 2"/>
          <p:cNvSpPr/>
          <p:nvPr/>
        </p:nvSpPr>
        <p:spPr>
          <a:xfrm>
            <a:off x="9956799" y="2717800"/>
            <a:ext cx="1009501" cy="2388845"/>
          </a:xfrm>
          <a:prstGeom prst="curvedLeftArrow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5400000">
            <a:off x="5483632" y="4733696"/>
            <a:ext cx="437039" cy="546100"/>
          </a:xfrm>
          <a:prstGeom prst="downArrow">
            <a:avLst/>
          </a:prstGeom>
          <a:gradFill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50078" y="6076390"/>
            <a:ext cx="506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3:Process of GAN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622522" y="6135957"/>
            <a:ext cx="365760" cy="365760"/>
          </a:xfrm>
          <a:noFill/>
          <a:ln>
            <a:noFill/>
          </a:ln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28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3684 -0.00602 -0.03204 0.00463 0.05937 -0.00394 C 0.06354 -0.00417 0.0677 -0.00625 0.07187 -0.00764 C 0.08177 -0.01065 0.09192 -0.00764 0.10208 -0.00764 " pathEditMode="relative" ptsTypes="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3.33333E-6 4.81481E-6 C -0.02774 -0.00417 -0.003 -0.00139 -0.05313 4.81481E-6 C -0.06459 0.00023 -0.07605 4.81481E-6 -0.0875 4.81481E-6 " pathEditMode="relative" ptsTypes="AA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4400" b="1" kern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			           	 </a:t>
            </a:r>
            <a:r>
              <a:rPr lang="en-US" sz="4400" b="1" kern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   </a:t>
            </a:r>
            <a:r>
              <a:rPr lang="en-US" sz="44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Process </a:t>
            </a:r>
            <a:r>
              <a:rPr lang="en-US" sz="4400" b="1" kern="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and Method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4583" y="1541417"/>
            <a:ext cx="88304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all the processes GAN determines real data and fake data.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7" b="67392"/>
          <a:stretch/>
        </p:blipFill>
        <p:spPr bwMode="auto">
          <a:xfrm>
            <a:off x="2347187" y="2488562"/>
            <a:ext cx="6979694" cy="27334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44983" y="5763768"/>
            <a:ext cx="484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4:Determinig real and fake data using GAN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97122" y="6159542"/>
            <a:ext cx="365760" cy="365760"/>
          </a:xfrm>
          <a:noFill/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40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Real World Example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" y="1436915"/>
            <a:ext cx="637467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 Industry:  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enhance special effects in movies and TV, creating the illusion of actors performing daring stunts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Face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Swap Apps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Many apps and software use GANs to replace faces in photos and videos for entertainment and social media sharing.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Educational and Training Content: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create realistic training simulations for fields like medicine and virtual education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Forensics and Research: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are used in digital forensics to detect and counter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fake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29" y="1349191"/>
            <a:ext cx="4434424" cy="1990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collage of different animals&#10;&#10;Description automatically generated"/>
          <p:cNvPicPr/>
          <p:nvPr/>
        </p:nvPicPr>
        <p:blipFill rotWithShape="1">
          <a:blip r:embed="rId3"/>
          <a:srcRect l="-990" t="-11" r="990" b="11"/>
          <a:stretch/>
        </p:blipFill>
        <p:spPr>
          <a:xfrm>
            <a:off x="6988629" y="3832733"/>
            <a:ext cx="4434424" cy="2304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386354" y="3468239"/>
            <a:ext cx="3331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5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Face Swap Apps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1851" y="6221244"/>
            <a:ext cx="265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6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Entertainment Industry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34503" y="6221424"/>
            <a:ext cx="365760" cy="365760"/>
          </a:xfrm>
          <a:noFill/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</a:rPr>
              <a:pPr/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5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buClr>
                <a:srgbClr val="000000"/>
              </a:buClr>
              <a:buSzPts val="3600"/>
              <a:defRPr/>
            </a:pPr>
            <a:r>
              <a:rPr lang="en-US" sz="4400" b="1" kern="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Share Tech"/>
              </a:rPr>
              <a:t>					                   Advantage</a:t>
            </a:r>
            <a:endParaRPr lang="en-US" sz="4400" b="1" kern="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  <a:sym typeface="Share Tech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3298"/>
            <a:ext cx="12178750" cy="24470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263" y="1423851"/>
            <a:ext cx="58652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Generative Adversarial Networks (GANs): 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High-Quality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realistic data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from unlabelled data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Variety and Creativity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diverse content generation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datasets for better model training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Privacy-Preserving Data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synthetic data while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protecting privacy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 Editing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GANs help fill in missing image parts and improve photos.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972" y="2243647"/>
            <a:ext cx="4595151" cy="2706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772399" y="5538651"/>
            <a:ext cx="347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7:Sketch to photo generator using CGAN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26013" y="6132832"/>
            <a:ext cx="365760" cy="365760"/>
          </a:xfrm>
          <a:noFill/>
        </p:spPr>
        <p:txBody>
          <a:bodyPr/>
          <a:lstStyle/>
          <a:p>
            <a:fld id="{8A7A6979-0714-4377-B894-6BE4C2D6E202}" type="slidenum"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8201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196</TotalTime>
  <Words>560</Words>
  <Application>Microsoft Office PowerPoint</Application>
  <PresentationFormat>Widescreen</PresentationFormat>
  <Paragraphs>116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Share Tech</vt:lpstr>
      <vt:lpstr>Times New Roman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25</cp:revision>
  <dcterms:created xsi:type="dcterms:W3CDTF">2023-10-30T16:28:14Z</dcterms:created>
  <dcterms:modified xsi:type="dcterms:W3CDTF">2023-10-31T05:43:11Z</dcterms:modified>
</cp:coreProperties>
</file>